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46" r:id="rId2"/>
    <p:sldId id="349" r:id="rId3"/>
    <p:sldId id="390" r:id="rId4"/>
    <p:sldId id="388" r:id="rId5"/>
    <p:sldId id="376" r:id="rId6"/>
    <p:sldId id="363" r:id="rId7"/>
    <p:sldId id="391" r:id="rId8"/>
    <p:sldId id="364" r:id="rId9"/>
    <p:sldId id="365" r:id="rId10"/>
    <p:sldId id="366" r:id="rId11"/>
    <p:sldId id="417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43.106.193.3\depi\DEPI%20-%20Programa%20A&#231;&#245;es%20Imediatas\Gest&#227;o%20Processo%20Obras\PLANILHAS%20CONTROLE\Prioriza&#231;&#227;o_rank_e_phi_REV_22_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Tempo </a:t>
            </a:r>
            <a:r>
              <a:rPr lang="en-US" dirty="0" err="1"/>
              <a:t>processo</a:t>
            </a:r>
            <a:r>
              <a:rPr lang="en-US" baseline="0" dirty="0"/>
              <a:t> </a:t>
            </a:r>
            <a:r>
              <a:rPr lang="en-US" baseline="0" dirty="0" err="1"/>
              <a:t>Licitatório</a:t>
            </a:r>
            <a:r>
              <a:rPr lang="en-US" baseline="0" dirty="0"/>
              <a:t> (</a:t>
            </a:r>
            <a:r>
              <a:rPr lang="en-US" baseline="0" dirty="0" err="1"/>
              <a:t>Posição</a:t>
            </a:r>
            <a:r>
              <a:rPr lang="en-US" baseline="0" dirty="0"/>
              <a:t> de 14/10/19)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6626973066077746E-2"/>
          <c:y val="0.12780253147892695"/>
          <c:w val="0.89497139256916003"/>
          <c:h val="0.41317785967077036"/>
        </c:manualLayout>
      </c:layout>
      <c:lineChart>
        <c:grouping val="standard"/>
        <c:varyColors val="0"/>
        <c:ser>
          <c:idx val="0"/>
          <c:order val="0"/>
          <c:tx>
            <c:strRef>
              <c:f>'DGA 2019_TEMPOS'!$N$1</c:f>
              <c:strCache>
                <c:ptCount val="1"/>
                <c:pt idx="0">
                  <c:v>Tempo Real Licitações</c:v>
                </c:pt>
              </c:strCache>
            </c:strRef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</c:marker>
          <c:dPt>
            <c:idx val="0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604-45D6-B78E-7C160E920A8C}"/>
              </c:ext>
            </c:extLst>
          </c:dPt>
          <c:dPt>
            <c:idx val="1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604-45D6-B78E-7C160E920A8C}"/>
              </c:ext>
            </c:extLst>
          </c:dPt>
          <c:dPt>
            <c:idx val="2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604-45D6-B78E-7C160E920A8C}"/>
              </c:ext>
            </c:extLst>
          </c:dPt>
          <c:dPt>
            <c:idx val="3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604-45D6-B78E-7C160E920A8C}"/>
              </c:ext>
            </c:extLst>
          </c:dPt>
          <c:dPt>
            <c:idx val="6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B604-45D6-B78E-7C160E920A8C}"/>
              </c:ext>
            </c:extLst>
          </c:dPt>
          <c:dPt>
            <c:idx val="7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604-45D6-B78E-7C160E920A8C}"/>
              </c:ext>
            </c:extLst>
          </c:dPt>
          <c:dPt>
            <c:idx val="12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B604-45D6-B78E-7C160E920A8C}"/>
              </c:ext>
            </c:extLst>
          </c:dPt>
          <c:dPt>
            <c:idx val="14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604-45D6-B78E-7C160E920A8C}"/>
              </c:ext>
            </c:extLst>
          </c:dPt>
          <c:cat>
            <c:strRef>
              <c:f>'DGA 2019_TEMPOS'!$D$2:$D$24</c:f>
              <c:strCache>
                <c:ptCount val="23"/>
                <c:pt idx="0">
                  <c:v>Reparo alambrados APP's Campus</c:v>
                </c:pt>
                <c:pt idx="1">
                  <c:v>Instalações esgoto externas RU</c:v>
                </c:pt>
                <c:pt idx="2">
                  <c:v>Tronco Coletor de Esgoto IB e RU </c:v>
                </c:pt>
                <c:pt idx="3">
                  <c:v>Retrofit esgoto e efluentes IB</c:v>
                </c:pt>
                <c:pt idx="4">
                  <c:v>Elevador CB II</c:v>
                </c:pt>
                <c:pt idx="5">
                  <c:v>Perfilagem ótica poços FEF</c:v>
                </c:pt>
                <c:pt idx="6">
                  <c:v>IFCH - Prédio Professores</c:v>
                </c:pt>
                <c:pt idx="7">
                  <c:v>Reforma Piso GGUS</c:v>
                </c:pt>
                <c:pt idx="8">
                  <c:v>Biblioteca FEF</c:v>
                </c:pt>
                <c:pt idx="9">
                  <c:v>Medidores de água Captação</c:v>
                </c:pt>
                <c:pt idx="10">
                  <c:v>Salão de danças FEF</c:v>
                </c:pt>
                <c:pt idx="11">
                  <c:v>CT Bioenergia</c:v>
                </c:pt>
                <c:pt idx="12">
                  <c:v> REFORMA ELÉTRICA DA BIBLIOTECA DO IFCH </c:v>
                </c:pt>
                <c:pt idx="13">
                  <c:v>Reforma Estudio GGTE</c:v>
                </c:pt>
                <c:pt idx="14">
                  <c:v>Levantamento cadastral Fazenda Argentina</c:v>
                </c:pt>
                <c:pt idx="15">
                  <c:v>Prédio CONSU</c:v>
                </c:pt>
                <c:pt idx="16">
                  <c:v>Adequação alimentadores elétricos do RU</c:v>
                </c:pt>
                <c:pt idx="17">
                  <c:v>CEL</c:v>
                </c:pt>
                <c:pt idx="18">
                  <c:v>CEL - ACESSIBILIDADE</c:v>
                </c:pt>
                <c:pt idx="19">
                  <c:v>Reforma Rede Elétrica e Dados PRPG</c:v>
                </c:pt>
                <c:pt idx="20">
                  <c:v>Projeto para SPDA do CPQBA</c:v>
                </c:pt>
                <c:pt idx="21">
                  <c:v>Entrada de Água - Polo Científico</c:v>
                </c:pt>
                <c:pt idx="22">
                  <c:v>Reforma Anexo III - EAD_FE</c:v>
                </c:pt>
              </c:strCache>
            </c:strRef>
          </c:cat>
          <c:val>
            <c:numRef>
              <c:f>'DGA 2019_TEMPOS'!$N$2:$N$24</c:f>
              <c:numCache>
                <c:formatCode>General</c:formatCode>
                <c:ptCount val="23"/>
                <c:pt idx="0">
                  <c:v>132</c:v>
                </c:pt>
                <c:pt idx="1">
                  <c:v>153</c:v>
                </c:pt>
                <c:pt idx="2">
                  <c:v>243</c:v>
                </c:pt>
                <c:pt idx="3">
                  <c:v>49</c:v>
                </c:pt>
                <c:pt idx="4">
                  <c:v>227</c:v>
                </c:pt>
                <c:pt idx="5">
                  <c:v>227</c:v>
                </c:pt>
                <c:pt idx="6">
                  <c:v>116</c:v>
                </c:pt>
                <c:pt idx="7">
                  <c:v>134</c:v>
                </c:pt>
                <c:pt idx="8">
                  <c:v>205</c:v>
                </c:pt>
                <c:pt idx="9">
                  <c:v>185</c:v>
                </c:pt>
                <c:pt idx="10">
                  <c:v>182</c:v>
                </c:pt>
                <c:pt idx="11">
                  <c:v>174</c:v>
                </c:pt>
                <c:pt idx="12">
                  <c:v>174</c:v>
                </c:pt>
                <c:pt idx="13">
                  <c:v>171</c:v>
                </c:pt>
                <c:pt idx="14">
                  <c:v>53</c:v>
                </c:pt>
                <c:pt idx="15">
                  <c:v>137</c:v>
                </c:pt>
                <c:pt idx="16">
                  <c:v>118</c:v>
                </c:pt>
                <c:pt idx="17">
                  <c:v>112</c:v>
                </c:pt>
                <c:pt idx="18">
                  <c:v>102</c:v>
                </c:pt>
                <c:pt idx="19">
                  <c:v>89</c:v>
                </c:pt>
                <c:pt idx="20">
                  <c:v>88</c:v>
                </c:pt>
                <c:pt idx="21">
                  <c:v>83</c:v>
                </c:pt>
                <c:pt idx="22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04-45D6-B78E-7C160E920A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51392"/>
        <c:axId val="150115840"/>
      </c:lineChart>
      <c:catAx>
        <c:axId val="12305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0115840"/>
        <c:crosses val="autoZero"/>
        <c:auto val="1"/>
        <c:lblAlgn val="ctr"/>
        <c:lblOffset val="100"/>
        <c:noMultiLvlLbl val="0"/>
      </c:catAx>
      <c:valAx>
        <c:axId val="150115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t-BR" dirty="0"/>
                  <a:t>Tempo em dias</a:t>
                </a:r>
              </a:p>
            </c:rich>
          </c:tx>
          <c:layout>
            <c:manualLayout>
              <c:xMode val="edge"/>
              <c:yMode val="edge"/>
              <c:x val="1.3382387733174706E-2"/>
              <c:y val="0.2488623031538568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305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0.05204</cdr:x>
      <cdr:y>0.3752</cdr:y>
    </cdr:from>
    <cdr:to>
      <cdr:x>0.96334</cdr:x>
      <cdr:y>0.3752</cdr:y>
    </cdr:to>
    <cdr:cxnSp macro="">
      <cdr:nvCxnSpPr>
        <cdr:cNvPr id="3" name="Conector reto 2">
          <a:extLst xmlns:a="http://schemas.openxmlformats.org/drawingml/2006/main">
            <a:ext uri="{FF2B5EF4-FFF2-40B4-BE49-F238E27FC236}">
              <a16:creationId xmlns:a16="http://schemas.microsoft.com/office/drawing/2014/main" id="{4737AABB-8A23-4463-A61A-33B022EDFA88}"/>
            </a:ext>
          </a:extLst>
        </cdr:cNvPr>
        <cdr:cNvCxnSpPr/>
      </cdr:nvCxnSpPr>
      <cdr:spPr>
        <a:xfrm xmlns:a="http://schemas.openxmlformats.org/drawingml/2006/main">
          <a:off x="567962" y="1972233"/>
          <a:ext cx="9945586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accent6">
              <a:lumMod val="75000"/>
            </a:schemeClr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A7FF9-52FD-42B8-8F11-86366C87946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6D49B-44A6-47B0-AE7D-3051188B3F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44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Intenção da apresentação: informar o panorama e diagnóstico que levou à primeira proposta de rodada de priorizações.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1228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2135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Intenção da apresentação: informar o panorama e diagnóstico que levou à primeira proposta de rodada de priorizações.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4767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Intenção da apresentação: informar o panorama e diagnóstico que levou à primeira proposta de rodada de priorizações.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7893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Intenção da apresentação: informar o panorama e diagnóstico que levou à primeira proposta de rodada de priorizações.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4770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Intenção da apresentação: informar o panorama e diagnóstico que levou à primeira proposta de rodada de priorizações.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982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Intenção da apresentação: informar o panorama e diagnóstico que levou à primeira proposta de rodada de priorizações.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4458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6743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7365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4505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0721" y="4705350"/>
            <a:ext cx="5445760" cy="44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04000" cy="3714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727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42BA8-8145-47D4-A111-547E7F6C1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3BF6A4-AB84-4B47-8B39-6E0D08431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6F3866-F7DB-4B85-AFCB-977DAF707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718B41-4318-4938-8F58-DD5CB1A7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554DDB-4ECD-4BED-894E-9071DD8B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26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008C-99A5-4B08-BA95-86907EB30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7E2B037-9AFD-4F50-9A57-2A8F58EDE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506DC0-3AA8-4791-B624-08ACDB4C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51235C-88E9-430E-AC78-CC455D69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0BB214-EC7F-4B81-9D4C-74529446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279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0AB85B3-C94D-470D-AC98-8EF68CCC5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75101E9-9911-4B39-AAFF-C1D2E08FC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570178-98B4-44D5-809D-06545C148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E457F1-13F9-43C7-BA13-604D459A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784504-5EC6-4836-B043-6A3C8EAB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81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F85F9C-758B-4EED-8258-7922F49EA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52CE24-B88C-4AF1-BC04-A3D53EF9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540FE2-0B05-475D-9FA1-7CD869928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C12337-88F0-4DC3-A113-7031637DE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223B35-8688-4E06-831A-437AB9A2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30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05ACF-A797-462D-BE18-208BFDDC6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5F198A-D4D3-44B9-BB3A-ACF76269B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6185CB-B378-4F1C-9FB2-693093BC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EA98C4-3AF7-4CB2-BE38-05B8E0313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B0D516-055D-4ADA-867D-8AD3D394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80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1CDE1-99E1-4D5C-BCE5-B0F7BAC0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219D0E-0E84-4FDC-9EDB-0DF3E216D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F24F39F-F1D4-4EA3-AD08-A38337D46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F9CA60-3824-440B-9402-10B64FA5C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13346C-57E1-4E92-92EF-CC25FE8F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95617B-A2E3-4E30-ADB2-EA8E99B5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42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C8673-3F85-45C2-8B82-997F3E5F1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D85E8C4-BBFF-4558-9D2E-A76984701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B5E5B6-51A8-40DB-B7E9-315629366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E213936-A5BA-4F49-8644-EF670F973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966916C-9E49-4054-B922-2F617D782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B7F9F21-B87E-4922-BCAE-05DF028F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B56F282-DB11-4EDC-956F-D51C9353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15EB30-09C2-44DA-B167-4A8804BD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203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61262-3B8A-429F-AA54-0393C634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918F73-1045-40BD-8CBA-6DD9E9520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4767C56-A329-4014-ADFE-446319834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BBC7BF6-D940-427B-822C-DCF330260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33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DEC76BE-50D7-488F-8F45-963A0CB1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59C2987-E436-4F54-80E9-12B54E016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AF2FA8C-B4DD-466B-886F-4E26522B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56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0F8F18-56CE-4107-9476-E4C9424B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6547DC-A6BD-4D2F-955D-7AC1B445E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FDED8E7-5C49-43D2-9C45-18DAB93DE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8A2567-72C2-45B1-A4D7-8DE094557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2A29CF-B3F2-4802-B721-D3ECE41A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60806A-457F-4B35-BC97-170C0BB2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56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7B002-757C-4C58-BE58-94F49A7F3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5EDC7B5-ACC2-4F71-9649-657F26597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8733AF0-3E62-4A94-8165-6FE14C97C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2AC0E4-8894-4D62-90F9-E40986FED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BBCCBB-92B3-46DD-9731-A074F8BA8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D3B74C2-B8A2-4750-99C5-0C7A8551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57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E1FDA00-3F97-4B0C-B749-E12EBBEB1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9AC7695-A8DA-4154-B66B-17C28A677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BEF4D0-48AE-49DA-B66C-ED1D321B0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4FB7F-0DEF-403A-AF6B-3591C92B3B23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C3FA74-2009-40A8-8E70-0E3A13E40E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5E479F-DA09-4172-8531-25E20DB88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AEFC6-CBF8-45CE-984C-B219A246F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68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709127" y="0"/>
            <a:ext cx="914400" cy="6858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1078976" y="243268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br>
              <a:rPr lang="pt-BR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945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 rot="5400000">
            <a:off x="5895392" y="561392"/>
            <a:ext cx="401216" cy="12192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1794376" y="1727144"/>
            <a:ext cx="9999697" cy="300249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pt-BR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</a:p>
          <a:p>
            <a:pPr lvl="0" algn="ctr"/>
            <a:r>
              <a:rPr lang="pt-BR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</a:p>
          <a:p>
            <a:pPr lvl="0" algn="ctr"/>
            <a:r>
              <a:rPr lang="pt-BR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</a:p>
          <a:p>
            <a:pPr lvl="0" algn="ctr"/>
            <a:endParaRPr lang="pt-BR" sz="36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r>
              <a:rPr lang="pt-BR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agosto/2019</a:t>
            </a:r>
          </a:p>
        </p:txBody>
      </p:sp>
    </p:spTree>
    <p:extLst>
      <p:ext uri="{BB962C8B-B14F-4D97-AF65-F5344CB8AC3E}">
        <p14:creationId xmlns:p14="http://schemas.microsoft.com/office/powerpoint/2010/main" val="772358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709127" y="0"/>
            <a:ext cx="914400" cy="6858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81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 rot="5400000">
            <a:off x="5895392" y="561392"/>
            <a:ext cx="401216" cy="12192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342716" y="0"/>
            <a:ext cx="6951307" cy="11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24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479A44D-4CA7-46B8-AE5D-A8FAF4DD81FF}"/>
              </a:ext>
            </a:extLst>
          </p:cNvPr>
          <p:cNvSpPr txBox="1"/>
          <p:nvPr/>
        </p:nvSpPr>
        <p:spPr>
          <a:xfrm>
            <a:off x="1719020" y="2074783"/>
            <a:ext cx="1019869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Urgências a serem avaliadas: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/>
              <a:t>Reforma elétrica prédio DGA – Em conclusão de Projeto ( R$ 1.131.173,88)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/>
              <a:t>Laudo Talude CCUEC – Pasta técnica concluída (R$ 59.212,90)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Demais declarações de urgência: visita técnica ao local para avaliação.</a:t>
            </a:r>
          </a:p>
        </p:txBody>
      </p:sp>
    </p:spTree>
    <p:extLst>
      <p:ext uri="{BB962C8B-B14F-4D97-AF65-F5344CB8AC3E}">
        <p14:creationId xmlns:p14="http://schemas.microsoft.com/office/powerpoint/2010/main" val="1944919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19960" y="80545"/>
            <a:ext cx="763161" cy="671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14622" y="80545"/>
            <a:ext cx="1398590" cy="83209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2638606" y="96119"/>
            <a:ext cx="6951307" cy="832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16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16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16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0100F2-C9F2-4EA5-8F80-FBAB4154655E}"/>
              </a:ext>
            </a:extLst>
          </p:cNvPr>
          <p:cNvSpPr/>
          <p:nvPr/>
        </p:nvSpPr>
        <p:spPr>
          <a:xfrm>
            <a:off x="1209821" y="3205211"/>
            <a:ext cx="310971" cy="134753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F69FD615-CD74-4FEE-889E-3BF46B954B84}"/>
              </a:ext>
            </a:extLst>
          </p:cNvPr>
          <p:cNvSpPr/>
          <p:nvPr/>
        </p:nvSpPr>
        <p:spPr>
          <a:xfrm>
            <a:off x="1631849" y="3011103"/>
            <a:ext cx="310971" cy="134753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E3F0E20-FBF4-4B07-A4F2-8A5F92813875}"/>
              </a:ext>
            </a:extLst>
          </p:cNvPr>
          <p:cNvSpPr/>
          <p:nvPr/>
        </p:nvSpPr>
        <p:spPr>
          <a:xfrm>
            <a:off x="2058349" y="2239479"/>
            <a:ext cx="310971" cy="134753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D3AB9737-2596-45E0-88C8-7E37A9D56C8D}"/>
              </a:ext>
            </a:extLst>
          </p:cNvPr>
          <p:cNvSpPr/>
          <p:nvPr/>
        </p:nvSpPr>
        <p:spPr>
          <a:xfrm>
            <a:off x="2483121" y="3907855"/>
            <a:ext cx="310971" cy="178067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51B72761-B5A5-4127-89C1-C9D6F817750C}"/>
              </a:ext>
            </a:extLst>
          </p:cNvPr>
          <p:cNvSpPr/>
          <p:nvPr/>
        </p:nvSpPr>
        <p:spPr>
          <a:xfrm>
            <a:off x="4251279" y="3195583"/>
            <a:ext cx="310971" cy="134753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CC604095-1AE2-418B-A6D2-EAD478B3D43F}"/>
              </a:ext>
            </a:extLst>
          </p:cNvPr>
          <p:cNvSpPr/>
          <p:nvPr/>
        </p:nvSpPr>
        <p:spPr>
          <a:xfrm>
            <a:off x="3835789" y="3339964"/>
            <a:ext cx="310971" cy="134753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6369FA73-FA3C-4ECE-82B3-9457F42128E7}"/>
              </a:ext>
            </a:extLst>
          </p:cNvPr>
          <p:cNvSpPr/>
          <p:nvPr/>
        </p:nvSpPr>
        <p:spPr>
          <a:xfrm>
            <a:off x="7302513" y="3907855"/>
            <a:ext cx="310971" cy="134753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C13EF5E-ACBB-4C7D-B52A-2C1350C7C752}"/>
              </a:ext>
            </a:extLst>
          </p:cNvPr>
          <p:cNvSpPr txBox="1"/>
          <p:nvPr/>
        </p:nvSpPr>
        <p:spPr>
          <a:xfrm>
            <a:off x="736626" y="6471175"/>
            <a:ext cx="2091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Licitações concluídas</a:t>
            </a: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5A3636C6-1F63-4293-B786-E3DA472B9162}"/>
              </a:ext>
            </a:extLst>
          </p:cNvPr>
          <p:cNvGraphicFramePr>
            <a:graphicFrameLocks/>
          </p:cNvGraphicFramePr>
          <p:nvPr/>
        </p:nvGraphicFramePr>
        <p:xfrm>
          <a:off x="487827" y="1106246"/>
          <a:ext cx="10913598" cy="5256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Elipse 2">
            <a:extLst>
              <a:ext uri="{FF2B5EF4-FFF2-40B4-BE49-F238E27FC236}">
                <a16:creationId xmlns:a16="http://schemas.microsoft.com/office/drawing/2014/main" id="{F9F9593C-051A-4C58-BA09-3B614FEE89D6}"/>
              </a:ext>
            </a:extLst>
          </p:cNvPr>
          <p:cNvSpPr/>
          <p:nvPr/>
        </p:nvSpPr>
        <p:spPr>
          <a:xfrm>
            <a:off x="652953" y="6567070"/>
            <a:ext cx="83673" cy="697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17A4343-AEA0-42F6-95BF-DEE9B83AB563}"/>
              </a:ext>
            </a:extLst>
          </p:cNvPr>
          <p:cNvSpPr txBox="1"/>
          <p:nvPr/>
        </p:nvSpPr>
        <p:spPr>
          <a:xfrm>
            <a:off x="8833029" y="2832258"/>
            <a:ext cx="2621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>
                <a:solidFill>
                  <a:schemeClr val="accent6">
                    <a:lumMod val="50000"/>
                  </a:schemeClr>
                </a:solidFill>
              </a:rPr>
              <a:t>Meta para processo licitatório: 120 dias</a:t>
            </a:r>
          </a:p>
        </p:txBody>
      </p:sp>
    </p:spTree>
    <p:extLst>
      <p:ext uri="{BB962C8B-B14F-4D97-AF65-F5344CB8AC3E}">
        <p14:creationId xmlns:p14="http://schemas.microsoft.com/office/powerpoint/2010/main" val="252771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1078976" y="243268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br>
              <a:rPr lang="pt-BR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914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upo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4" name="Shape 84"/>
            <p:cNvSpPr/>
            <p:nvPr/>
          </p:nvSpPr>
          <p:spPr>
            <a:xfrm>
              <a:off x="709127" y="0"/>
              <a:ext cx="914400" cy="6858000"/>
            </a:xfrm>
            <a:prstGeom prst="rect">
              <a:avLst/>
            </a:prstGeom>
            <a:solidFill>
              <a:srgbClr val="2E75B5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 rot="5400000">
              <a:off x="5895392" y="561392"/>
              <a:ext cx="401216" cy="12192000"/>
            </a:xfrm>
            <a:prstGeom prst="rect">
              <a:avLst/>
            </a:prstGeom>
            <a:solidFill>
              <a:srgbClr val="2E75B5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0" name="Shape 90"/>
          <p:cNvSpPr txBox="1"/>
          <p:nvPr/>
        </p:nvSpPr>
        <p:spPr>
          <a:xfrm>
            <a:off x="3342716" y="0"/>
            <a:ext cx="6951307" cy="11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18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18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18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C942D2B-FB8E-4330-9F1D-DDF0641715D5}"/>
              </a:ext>
            </a:extLst>
          </p:cNvPr>
          <p:cNvSpPr txBox="1"/>
          <p:nvPr/>
        </p:nvSpPr>
        <p:spPr>
          <a:xfrm>
            <a:off x="1808414" y="2141869"/>
            <a:ext cx="1019869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Início da Gestão -  informação de demandas gerais registradas em “Projetos Especiais” (incluindo obras)</a:t>
            </a:r>
          </a:p>
          <a:p>
            <a:pPr marL="714375" lvl="4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600" dirty="0"/>
              <a:t>Valores estimados em </a:t>
            </a:r>
            <a:r>
              <a:rPr lang="pt-BR" sz="1600" b="1" dirty="0"/>
              <a:t>R$ 600 milhões </a:t>
            </a:r>
            <a:endParaRPr lang="pt-BR" sz="16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PRDU realizou levantamento de reunir e atualizar as informações em reuniões setoriais com os Diretores de Unidades/Órgãos</a:t>
            </a:r>
          </a:p>
          <a:p>
            <a:pPr marL="714375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600" dirty="0"/>
              <a:t>278 demandas gerais – Valores Estimados em </a:t>
            </a:r>
            <a:r>
              <a:rPr lang="pt-BR" sz="1600" b="1" dirty="0"/>
              <a:t>R$ 428 milhões </a:t>
            </a:r>
            <a:r>
              <a:rPr lang="pt-BR" sz="1600" dirty="0"/>
              <a:t>(versão </a:t>
            </a:r>
            <a:r>
              <a:rPr lang="pt-BR" sz="1600" dirty="0">
                <a:solidFill>
                  <a:schemeClr val="tx1"/>
                </a:solidFill>
              </a:rPr>
              <a:t>set/2018)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Setembro/2018 - Aprovação do Novo Modelo Gestão de Empreendimentos da Unicamp pela COPEI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DEPI reavaliou a planilha compilada pela PRDU, incluiu novas demandas recebidas (</a:t>
            </a:r>
            <a:r>
              <a:rPr lang="pt-BR" sz="1600" dirty="0" err="1">
                <a:solidFill>
                  <a:schemeClr val="tx1"/>
                </a:solidFill>
              </a:rPr>
              <a:t>Fev</a:t>
            </a:r>
            <a:r>
              <a:rPr lang="pt-BR" sz="1600" dirty="0">
                <a:solidFill>
                  <a:schemeClr val="tx1"/>
                </a:solidFill>
              </a:rPr>
              <a:t>/2019)</a:t>
            </a:r>
          </a:p>
          <a:p>
            <a:pPr marL="714375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tx1"/>
                </a:solidFill>
              </a:rPr>
              <a:t>231 demandas </a:t>
            </a:r>
            <a:r>
              <a:rPr lang="pt-BR" sz="1600" b="1" u="sng" dirty="0">
                <a:solidFill>
                  <a:schemeClr val="tx1"/>
                </a:solidFill>
              </a:rPr>
              <a:t>de obras </a:t>
            </a:r>
            <a:r>
              <a:rPr lang="pt-BR" sz="1600" dirty="0">
                <a:solidFill>
                  <a:schemeClr val="tx1"/>
                </a:solidFill>
              </a:rPr>
              <a:t>– valores estimados em </a:t>
            </a:r>
            <a:r>
              <a:rPr lang="pt-BR" sz="1600" b="1" dirty="0">
                <a:solidFill>
                  <a:schemeClr val="tx1"/>
                </a:solidFill>
              </a:rPr>
              <a:t>R$ 410 milhões</a:t>
            </a:r>
          </a:p>
          <a:p>
            <a:pPr>
              <a:spcBef>
                <a:spcPts val="600"/>
              </a:spcBef>
            </a:pPr>
            <a:endParaRPr lang="pt-BR" sz="1200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6764617-0BB0-4055-A319-4928F841E100}"/>
              </a:ext>
            </a:extLst>
          </p:cNvPr>
          <p:cNvSpPr txBox="1"/>
          <p:nvPr/>
        </p:nvSpPr>
        <p:spPr>
          <a:xfrm>
            <a:off x="1808414" y="1310364"/>
            <a:ext cx="78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/>
              <a:t>1. Histórico</a:t>
            </a:r>
          </a:p>
        </p:txBody>
      </p:sp>
    </p:spTree>
    <p:extLst>
      <p:ext uri="{BB962C8B-B14F-4D97-AF65-F5344CB8AC3E}">
        <p14:creationId xmlns:p14="http://schemas.microsoft.com/office/powerpoint/2010/main" val="489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1078976" y="243268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br>
              <a:rPr lang="pt-BR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914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upo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4" name="Shape 84"/>
            <p:cNvSpPr/>
            <p:nvPr/>
          </p:nvSpPr>
          <p:spPr>
            <a:xfrm>
              <a:off x="709127" y="0"/>
              <a:ext cx="914400" cy="6858000"/>
            </a:xfrm>
            <a:prstGeom prst="rect">
              <a:avLst/>
            </a:prstGeom>
            <a:solidFill>
              <a:srgbClr val="2E75B5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 rot="5400000">
              <a:off x="5895392" y="561392"/>
              <a:ext cx="401216" cy="12192000"/>
            </a:xfrm>
            <a:prstGeom prst="rect">
              <a:avLst/>
            </a:prstGeom>
            <a:solidFill>
              <a:srgbClr val="2E75B5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0" name="Shape 90"/>
          <p:cNvSpPr txBox="1"/>
          <p:nvPr/>
        </p:nvSpPr>
        <p:spPr>
          <a:xfrm>
            <a:off x="3342716" y="0"/>
            <a:ext cx="6951307" cy="11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18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18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18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C942D2B-FB8E-4330-9F1D-DDF0641715D5}"/>
              </a:ext>
            </a:extLst>
          </p:cNvPr>
          <p:cNvSpPr txBox="1"/>
          <p:nvPr/>
        </p:nvSpPr>
        <p:spPr>
          <a:xfrm>
            <a:off x="1808414" y="2011065"/>
            <a:ext cx="1019869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Aprovação CONSU – Programação Distribuição Orçamentaria/2019</a:t>
            </a:r>
          </a:p>
          <a:p>
            <a:pPr marL="714375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1600" dirty="0"/>
              <a:t>R$ 15 mi para Obras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Considerando o grande número de demandas de obras e destinação de valor de R$ 15milhões  foi realizada proposta de constituição de um </a:t>
            </a:r>
            <a:r>
              <a:rPr lang="pt-BR" sz="1600" b="1" dirty="0"/>
              <a:t>primeiro bloco para ser priorizado pela COPEI</a:t>
            </a:r>
          </a:p>
          <a:p>
            <a:pPr marL="714375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1600" dirty="0"/>
              <a:t>53 demandas – Estimadas em R$ 119 milhões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Em julho/19, realizada nova atualização da lista geral:</a:t>
            </a:r>
          </a:p>
          <a:p>
            <a:pPr marL="714375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tx1"/>
                </a:solidFill>
              </a:rPr>
              <a:t>213 demandas – estimadas em R$ 336 milhões– sendo:</a:t>
            </a:r>
          </a:p>
          <a:p>
            <a:pPr marL="11620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53 priorizadas (1º bloco) – estimadas em R$ 119 milhões</a:t>
            </a:r>
          </a:p>
          <a:p>
            <a:pPr marL="11620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160 demandas aguardando priorização – estimadas em R$ 217 milhões</a:t>
            </a:r>
          </a:p>
          <a:p>
            <a:pPr>
              <a:spcBef>
                <a:spcPts val="600"/>
              </a:spcBef>
            </a:pP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6764617-0BB0-4055-A319-4928F841E100}"/>
              </a:ext>
            </a:extLst>
          </p:cNvPr>
          <p:cNvSpPr txBox="1"/>
          <p:nvPr/>
        </p:nvSpPr>
        <p:spPr>
          <a:xfrm>
            <a:off x="2013745" y="1281881"/>
            <a:ext cx="78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/>
              <a:t>1. Histórico</a:t>
            </a:r>
          </a:p>
        </p:txBody>
      </p:sp>
    </p:spTree>
    <p:extLst>
      <p:ext uri="{BB962C8B-B14F-4D97-AF65-F5344CB8AC3E}">
        <p14:creationId xmlns:p14="http://schemas.microsoft.com/office/powerpoint/2010/main" val="281480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1078976" y="243268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br>
              <a:rPr lang="pt-BR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914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upo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4" name="Shape 84"/>
            <p:cNvSpPr/>
            <p:nvPr/>
          </p:nvSpPr>
          <p:spPr>
            <a:xfrm>
              <a:off x="709127" y="0"/>
              <a:ext cx="914400" cy="6858000"/>
            </a:xfrm>
            <a:prstGeom prst="rect">
              <a:avLst/>
            </a:prstGeom>
            <a:solidFill>
              <a:srgbClr val="2E75B5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 rot="5400000">
              <a:off x="5895392" y="561392"/>
              <a:ext cx="401216" cy="12192000"/>
            </a:xfrm>
            <a:prstGeom prst="rect">
              <a:avLst/>
            </a:prstGeom>
            <a:solidFill>
              <a:srgbClr val="2E75B5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0" name="Shape 90"/>
          <p:cNvSpPr txBox="1"/>
          <p:nvPr/>
        </p:nvSpPr>
        <p:spPr>
          <a:xfrm>
            <a:off x="3342716" y="0"/>
            <a:ext cx="6951307" cy="11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18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18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18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692B6E5-B551-4006-A50F-118D21E43F9B}"/>
              </a:ext>
            </a:extLst>
          </p:cNvPr>
          <p:cNvGraphicFramePr>
            <a:graphicFrameLocks noGrp="1"/>
          </p:cNvGraphicFramePr>
          <p:nvPr/>
        </p:nvGraphicFramePr>
        <p:xfrm>
          <a:off x="2883300" y="2678428"/>
          <a:ext cx="7105649" cy="2524125"/>
        </p:xfrm>
        <a:graphic>
          <a:graphicData uri="http://schemas.openxmlformats.org/drawingml/2006/table">
            <a:tbl>
              <a:tblPr firstRow="1" firstCol="1" bandRow="1"/>
              <a:tblGrid>
                <a:gridCol w="2126677">
                  <a:extLst>
                    <a:ext uri="{9D8B030D-6E8A-4147-A177-3AD203B41FA5}">
                      <a16:colId xmlns:a16="http://schemas.microsoft.com/office/drawing/2014/main" val="434334801"/>
                    </a:ext>
                  </a:extLst>
                </a:gridCol>
                <a:gridCol w="3130299">
                  <a:extLst>
                    <a:ext uri="{9D8B030D-6E8A-4147-A177-3AD203B41FA5}">
                      <a16:colId xmlns:a16="http://schemas.microsoft.com/office/drawing/2014/main" val="3065055167"/>
                    </a:ext>
                  </a:extLst>
                </a:gridCol>
                <a:gridCol w="1848673">
                  <a:extLst>
                    <a:ext uri="{9D8B030D-6E8A-4147-A177-3AD203B41FA5}">
                      <a16:colId xmlns:a16="http://schemas.microsoft.com/office/drawing/2014/main" val="4153149289"/>
                    </a:ext>
                  </a:extLst>
                </a:gridCol>
              </a:tblGrid>
              <a:tr h="478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Aprovado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(Tipo em relação ao Valor PDO)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Valor PDO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414319"/>
                  </a:ext>
                </a:extLst>
              </a:tr>
              <a:tr h="292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Acessibilidade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R$ 4.050.000,00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974675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Obra nova*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R$ 0,00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844454"/>
                  </a:ext>
                </a:extLst>
              </a:tr>
              <a:tr h="300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Planejamento Urbano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R$ 1.950.000,00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777640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Reforma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R$ 1.950.000,00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448746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Remanescente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R$ 4.050.000,00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134224"/>
                  </a:ext>
                </a:extLst>
              </a:tr>
              <a:tr h="283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Urgência/Contingência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R$ 3.000.000,00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998560"/>
                  </a:ext>
                </a:extLst>
              </a:tr>
              <a:tr h="302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R$ 15.000.000,00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404637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EC942D2B-FB8E-4330-9F1D-DDF0641715D5}"/>
              </a:ext>
            </a:extLst>
          </p:cNvPr>
          <p:cNvSpPr txBox="1"/>
          <p:nvPr/>
        </p:nvSpPr>
        <p:spPr>
          <a:xfrm>
            <a:off x="2883300" y="5315368"/>
            <a:ext cx="6177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 Para 2019, a COPEI aprovou remanejamento de R$  312.777,95 dos recurso da                Urgência/Contingência para Obra Nova</a:t>
            </a:r>
          </a:p>
          <a:p>
            <a:endParaRPr lang="pt-BR" sz="1200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6764617-0BB0-4055-A319-4928F841E100}"/>
              </a:ext>
            </a:extLst>
          </p:cNvPr>
          <p:cNvSpPr txBox="1"/>
          <p:nvPr/>
        </p:nvSpPr>
        <p:spPr>
          <a:xfrm>
            <a:off x="1794376" y="1824857"/>
            <a:ext cx="10501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1600" b="1" dirty="0"/>
              <a:t>Aprovação COPEI: Proposta de </a:t>
            </a:r>
            <a:r>
              <a:rPr lang="pt-BR" b="1" dirty="0"/>
              <a:t>distribuição</a:t>
            </a:r>
            <a:r>
              <a:rPr lang="pt-BR" sz="1600" b="1" dirty="0"/>
              <a:t> dos valores destinados a obras na </a:t>
            </a:r>
            <a:r>
              <a:rPr lang="pt-BR" sz="1600" b="1" dirty="0">
                <a:solidFill>
                  <a:schemeClr val="tx1"/>
                </a:solidFill>
              </a:rPr>
              <a:t>PDO/2019</a:t>
            </a:r>
          </a:p>
          <a:p>
            <a:r>
              <a:rPr lang="pt-BR" sz="1600" b="1" dirty="0"/>
              <a:t>(</a:t>
            </a:r>
            <a:r>
              <a:rPr lang="pt-BR" b="1" dirty="0"/>
              <a:t>por tipo de obra)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1526DEC-D834-4988-B337-EAC6C8BE06E6}"/>
              </a:ext>
            </a:extLst>
          </p:cNvPr>
          <p:cNvSpPr txBox="1"/>
          <p:nvPr/>
        </p:nvSpPr>
        <p:spPr>
          <a:xfrm>
            <a:off x="1794376" y="1298355"/>
            <a:ext cx="78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/>
              <a:t>1. Histórico</a:t>
            </a:r>
          </a:p>
        </p:txBody>
      </p:sp>
    </p:spTree>
    <p:extLst>
      <p:ext uri="{BB962C8B-B14F-4D97-AF65-F5344CB8AC3E}">
        <p14:creationId xmlns:p14="http://schemas.microsoft.com/office/powerpoint/2010/main" val="395876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1078976" y="243268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br>
              <a:rPr lang="pt-BR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914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upo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4" name="Shape 84"/>
            <p:cNvSpPr/>
            <p:nvPr/>
          </p:nvSpPr>
          <p:spPr>
            <a:xfrm>
              <a:off x="709127" y="0"/>
              <a:ext cx="914400" cy="6858000"/>
            </a:xfrm>
            <a:prstGeom prst="rect">
              <a:avLst/>
            </a:prstGeom>
            <a:solidFill>
              <a:srgbClr val="2E75B5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 rot="5400000">
              <a:off x="5895392" y="561392"/>
              <a:ext cx="401216" cy="12192000"/>
            </a:xfrm>
            <a:prstGeom prst="rect">
              <a:avLst/>
            </a:prstGeom>
            <a:solidFill>
              <a:srgbClr val="2E75B5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0" name="Shape 90"/>
          <p:cNvSpPr txBox="1"/>
          <p:nvPr/>
        </p:nvSpPr>
        <p:spPr>
          <a:xfrm>
            <a:off x="3342716" y="163827"/>
            <a:ext cx="6951307" cy="11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18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18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18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6764617-0BB0-4055-A319-4928F841E100}"/>
              </a:ext>
            </a:extLst>
          </p:cNvPr>
          <p:cNvSpPr txBox="1"/>
          <p:nvPr/>
        </p:nvSpPr>
        <p:spPr>
          <a:xfrm>
            <a:off x="1939429" y="1817169"/>
            <a:ext cx="953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As demandas priorizadas no 1º Bloco, representam </a:t>
            </a:r>
            <a:r>
              <a:rPr lang="pt-BR" sz="1600" b="1" dirty="0">
                <a:solidFill>
                  <a:schemeClr val="tx1"/>
                </a:solidFill>
              </a:rPr>
              <a:t>36%</a:t>
            </a:r>
            <a:r>
              <a:rPr lang="pt-BR" sz="1600" b="1" dirty="0"/>
              <a:t> </a:t>
            </a:r>
          </a:p>
          <a:p>
            <a:pPr algn="ctr"/>
            <a:r>
              <a:rPr lang="pt-BR" sz="1600" b="1" dirty="0"/>
              <a:t>do valor total de demandas da Universidade</a:t>
            </a:r>
            <a:endParaRPr lang="pt-BR" sz="1600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96CB4D0-ACA6-4DD7-902F-6E7899AC884F}"/>
              </a:ext>
            </a:extLst>
          </p:cNvPr>
          <p:cNvGraphicFramePr>
            <a:graphicFrameLocks noGrp="1"/>
          </p:cNvGraphicFramePr>
          <p:nvPr/>
        </p:nvGraphicFramePr>
        <p:xfrm>
          <a:off x="2057471" y="2575589"/>
          <a:ext cx="9320697" cy="2729869"/>
        </p:xfrm>
        <a:graphic>
          <a:graphicData uri="http://schemas.openxmlformats.org/drawingml/2006/table">
            <a:tbl>
              <a:tblPr firstRow="1" firstCol="1" bandRow="1"/>
              <a:tblGrid>
                <a:gridCol w="1949099">
                  <a:extLst>
                    <a:ext uri="{9D8B030D-6E8A-4147-A177-3AD203B41FA5}">
                      <a16:colId xmlns:a16="http://schemas.microsoft.com/office/drawing/2014/main" val="4255713170"/>
                    </a:ext>
                  </a:extLst>
                </a:gridCol>
                <a:gridCol w="1294858">
                  <a:extLst>
                    <a:ext uri="{9D8B030D-6E8A-4147-A177-3AD203B41FA5}">
                      <a16:colId xmlns:a16="http://schemas.microsoft.com/office/drawing/2014/main" val="3029076889"/>
                    </a:ext>
                  </a:extLst>
                </a:gridCol>
                <a:gridCol w="1449332">
                  <a:extLst>
                    <a:ext uri="{9D8B030D-6E8A-4147-A177-3AD203B41FA5}">
                      <a16:colId xmlns:a16="http://schemas.microsoft.com/office/drawing/2014/main" val="1662702998"/>
                    </a:ext>
                  </a:extLst>
                </a:gridCol>
                <a:gridCol w="1449332">
                  <a:extLst>
                    <a:ext uri="{9D8B030D-6E8A-4147-A177-3AD203B41FA5}">
                      <a16:colId xmlns:a16="http://schemas.microsoft.com/office/drawing/2014/main" val="1715290857"/>
                    </a:ext>
                  </a:extLst>
                </a:gridCol>
                <a:gridCol w="1609483">
                  <a:extLst>
                    <a:ext uri="{9D8B030D-6E8A-4147-A177-3AD203B41FA5}">
                      <a16:colId xmlns:a16="http://schemas.microsoft.com/office/drawing/2014/main" val="2319037815"/>
                    </a:ext>
                  </a:extLst>
                </a:gridCol>
                <a:gridCol w="1568593">
                  <a:extLst>
                    <a:ext uri="{9D8B030D-6E8A-4147-A177-3AD203B41FA5}">
                      <a16:colId xmlns:a16="http://schemas.microsoft.com/office/drawing/2014/main" val="1283821139"/>
                    </a:ext>
                  </a:extLst>
                </a:gridCol>
              </a:tblGrid>
              <a:tr h="1026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 de Obra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Qtde</a:t>
                      </a: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total de demandas </a:t>
                      </a: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(priorizadas +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aguardando)</a:t>
                      </a:r>
                      <a:endParaRPr lang="pt-BR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Valor estimado total das Demandas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(em mi R$) </a:t>
                      </a:r>
                      <a:endParaRPr lang="pt-BR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Qtde</a:t>
                      </a: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Demandas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Aprovadas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1º Bloco 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Valor  demandas Aprovadas  </a:t>
                      </a:r>
                      <a:b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1º Bloco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2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(em mi R$) </a:t>
                      </a:r>
                      <a:endParaRPr lang="pt-BR" sz="1200" b="0" i="0" u="none" strike="noStrike" cap="non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do  1º Bloco em relação ao VALOR TOTAL</a:t>
                      </a:r>
                      <a:endParaRPr lang="pt-BR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238524"/>
                  </a:ext>
                </a:extLst>
              </a:tr>
              <a:tr h="283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Acessibilidade</a:t>
                      </a:r>
                      <a:endParaRPr lang="pt-BR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923718"/>
                  </a:ext>
                </a:extLst>
              </a:tr>
              <a:tr h="283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Obra nova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5570567"/>
                  </a:ext>
                </a:extLst>
              </a:tr>
              <a:tr h="283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Planejamento Urbano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308876"/>
                  </a:ext>
                </a:extLst>
              </a:tr>
              <a:tr h="283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Reforma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822309"/>
                  </a:ext>
                </a:extLst>
              </a:tr>
              <a:tr h="283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Remanescente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83,7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603749"/>
                  </a:ext>
                </a:extLst>
              </a:tr>
              <a:tr h="283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336,6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119,5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938083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84EC79D4-3D56-4A2B-826A-3849E1661A35}"/>
              </a:ext>
            </a:extLst>
          </p:cNvPr>
          <p:cNvSpPr txBox="1"/>
          <p:nvPr/>
        </p:nvSpPr>
        <p:spPr>
          <a:xfrm>
            <a:off x="1794376" y="1304987"/>
            <a:ext cx="1024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/>
              <a:t>2. Panorama geral sobre demandas de obras e recursos orçamentários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74571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709127" y="0"/>
            <a:ext cx="914400" cy="6858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81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 rot="5400000">
            <a:off x="5895392" y="561392"/>
            <a:ext cx="401216" cy="12192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342716" y="0"/>
            <a:ext cx="6951307" cy="11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24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D732DCD-6E6F-433F-A24A-EAA041AEFB1D}"/>
              </a:ext>
            </a:extLst>
          </p:cNvPr>
          <p:cNvSpPr txBox="1"/>
          <p:nvPr/>
        </p:nvSpPr>
        <p:spPr>
          <a:xfrm>
            <a:off x="1808414" y="1244387"/>
            <a:ext cx="1019869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/>
              <a:t>Slides do andamento das solicitações</a:t>
            </a:r>
          </a:p>
          <a:p>
            <a:pPr algn="ctr"/>
            <a:endParaRPr lang="pt-BR" sz="2400" dirty="0"/>
          </a:p>
          <a:p>
            <a:endParaRPr lang="pt-BR" sz="1600" dirty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282169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709127" y="0"/>
            <a:ext cx="914400" cy="6858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81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 rot="5400000">
            <a:off x="5895392" y="561392"/>
            <a:ext cx="401216" cy="12192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342716" y="0"/>
            <a:ext cx="6951307" cy="11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24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D732DCD-6E6F-433F-A24A-EAA041AEFB1D}"/>
              </a:ext>
            </a:extLst>
          </p:cNvPr>
          <p:cNvSpPr txBox="1"/>
          <p:nvPr/>
        </p:nvSpPr>
        <p:spPr>
          <a:xfrm>
            <a:off x="1808414" y="1244387"/>
            <a:ext cx="101986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/>
              <a:t>Questões:</a:t>
            </a:r>
          </a:p>
          <a:p>
            <a:endParaRPr lang="pt-B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Nível de acesso em sistema para os membros do Comitê:</a:t>
            </a:r>
          </a:p>
          <a:p>
            <a:endParaRPr lang="pt-BR" sz="2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2400" dirty="0"/>
              <a:t>Triagem inicial a ser feita pela DEPI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pt-BR" sz="2400" dirty="0"/>
              <a:t>Solicitações com erro de lista: devolução ao solicitante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pt-BR" sz="2400" dirty="0"/>
              <a:t>Solicitações com declaração de urgência: validação técnica antes do Comitê.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2400" dirty="0"/>
              <a:t>Após triagem =&gt; Acesso de Consulta para membros do Comitê.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2400" dirty="0"/>
              <a:t>Após decisão colegiada, DEPI insere informação na Solicitação.</a:t>
            </a:r>
          </a:p>
          <a:p>
            <a:endParaRPr lang="pt-BR" sz="1600" dirty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50963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709127" y="0"/>
            <a:ext cx="914400" cy="6858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81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 rot="5400000">
            <a:off x="5895392" y="561392"/>
            <a:ext cx="401216" cy="12192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342716" y="0"/>
            <a:ext cx="6951307" cy="11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24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D732DCD-6E6F-433F-A24A-EAA041AEFB1D}"/>
              </a:ext>
            </a:extLst>
          </p:cNvPr>
          <p:cNvSpPr txBox="1"/>
          <p:nvPr/>
        </p:nvSpPr>
        <p:spPr>
          <a:xfrm>
            <a:off x="1808414" y="1244387"/>
            <a:ext cx="1019869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/>
              <a:t>Questões:</a:t>
            </a:r>
          </a:p>
          <a:p>
            <a:endParaRPr lang="pt-B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Qual o momento para novo ciclo de priorizações?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Como abordar os diferentes blocos de priorização?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Solicitações de Urgência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Saldo de programações da Reserva de Urgência e Contingência 2019.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Como priorizar a lista de acessibilidade?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5077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709127" y="0"/>
            <a:ext cx="914400" cy="6858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PRE_VER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4376" y="195526"/>
            <a:ext cx="914400" cy="81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21935" y="0"/>
            <a:ext cx="1571139" cy="111034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 rot="5400000">
            <a:off x="5895392" y="561392"/>
            <a:ext cx="401216" cy="12192000"/>
          </a:xfrm>
          <a:prstGeom prst="rect">
            <a:avLst/>
          </a:prstGeom>
          <a:solidFill>
            <a:srgbClr val="2E75B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342716" y="0"/>
            <a:ext cx="6951307" cy="11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Projeto Planes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Construção de novo modelo de processo para a</a:t>
            </a:r>
            <a:endParaRPr sz="2400" b="0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Gestão de Empreendimentos na UNICAMP</a:t>
            </a:r>
            <a:endParaRPr sz="24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1031BAD-2767-49C4-BA72-84BF04017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350858"/>
              </p:ext>
            </p:extLst>
          </p:nvPr>
        </p:nvGraphicFramePr>
        <p:xfrm>
          <a:off x="1794376" y="1141160"/>
          <a:ext cx="9986498" cy="5275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7840">
                  <a:extLst>
                    <a:ext uri="{9D8B030D-6E8A-4147-A177-3AD203B41FA5}">
                      <a16:colId xmlns:a16="http://schemas.microsoft.com/office/drawing/2014/main" val="1648244799"/>
                    </a:ext>
                  </a:extLst>
                </a:gridCol>
                <a:gridCol w="1080021">
                  <a:extLst>
                    <a:ext uri="{9D8B030D-6E8A-4147-A177-3AD203B41FA5}">
                      <a16:colId xmlns:a16="http://schemas.microsoft.com/office/drawing/2014/main" val="2828106299"/>
                    </a:ext>
                  </a:extLst>
                </a:gridCol>
                <a:gridCol w="1390712">
                  <a:extLst>
                    <a:ext uri="{9D8B030D-6E8A-4147-A177-3AD203B41FA5}">
                      <a16:colId xmlns:a16="http://schemas.microsoft.com/office/drawing/2014/main" val="4240433894"/>
                    </a:ext>
                  </a:extLst>
                </a:gridCol>
                <a:gridCol w="2944167">
                  <a:extLst>
                    <a:ext uri="{9D8B030D-6E8A-4147-A177-3AD203B41FA5}">
                      <a16:colId xmlns:a16="http://schemas.microsoft.com/office/drawing/2014/main" val="3617628658"/>
                    </a:ext>
                  </a:extLst>
                </a:gridCol>
                <a:gridCol w="1361123">
                  <a:extLst>
                    <a:ext uri="{9D8B030D-6E8A-4147-A177-3AD203B41FA5}">
                      <a16:colId xmlns:a16="http://schemas.microsoft.com/office/drawing/2014/main" val="94273985"/>
                    </a:ext>
                  </a:extLst>
                </a:gridCol>
                <a:gridCol w="1612635">
                  <a:extLst>
                    <a:ext uri="{9D8B030D-6E8A-4147-A177-3AD203B41FA5}">
                      <a16:colId xmlns:a16="http://schemas.microsoft.com/office/drawing/2014/main" val="2104913249"/>
                    </a:ext>
                  </a:extLst>
                </a:gridCol>
              </a:tblGrid>
              <a:tr h="21508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>
                          <a:effectLst/>
                        </a:rPr>
                        <a:t>Solicitações com declaração de urgência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117263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Tipo de Obra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Solicitação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Unidade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Descrição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Valor declarado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Recurso?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4123611076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28/2019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NUDECRI/LABEURB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 Elétrica dos Prédios Tombados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49.056,00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908393839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33/2019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CCUEC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Laudo Talude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59.212,90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2649778460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30/2019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CPQBA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Substituição Cobertura de Vidro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250.000,00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unidade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1145627630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10/2019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FE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 dirty="0">
                          <a:effectLst/>
                        </a:rPr>
                        <a:t>Substituição de quadros elétricos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n/a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3264751018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07/2019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BCCL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AVCB Biblioteca Central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2.500.000,00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1832819949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21/2019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IA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 do Auditório - Prédio Principal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124.220,57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1252972941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20/2019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FE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Reforma Sala TIC 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465.000,00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Sim, apenas para projeto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1898266540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Obras Novas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16/2019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SAR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Vestiário Campus I - Limeira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440.100,00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1439894990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Obras Novas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24/2019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IA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Construção do Bloco L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17.748.700,00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975120247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Obras Novas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18/2019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IA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Construção do Prédio da Música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18.779.762,35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917765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Obras Novas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31/2019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COTUCA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Novo Prédio no Espaço Rua Culto a Ciência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5.114.783,48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3830577795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Acessibilidade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08/2019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BCCL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Espaço Maker Acessível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429.759,58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FDD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1790976900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Acessibilidade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13/2019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FE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Novo elevador Prédio Principal FE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155.900,00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não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2312511460"/>
                  </a:ext>
                </a:extLst>
              </a:tr>
              <a:tr h="3391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Planejamento Urbano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26/2019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PRG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u="none" strike="noStrike">
                          <a:effectLst/>
                        </a:rPr>
                        <a:t>Construção Muro Divisa Moradia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>
                          <a:effectLst/>
                        </a:rPr>
                        <a:t>291.228,48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 dirty="0">
                          <a:effectLst/>
                        </a:rPr>
                        <a:t>unidade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extLst>
                  <a:ext uri="{0D108BD9-81ED-4DB2-BD59-A6C34878D82A}">
                    <a16:rowId xmlns:a16="http://schemas.microsoft.com/office/drawing/2014/main" val="2562965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450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1041</Words>
  <Application>Microsoft Office PowerPoint</Application>
  <PresentationFormat>Widescreen</PresentationFormat>
  <Paragraphs>270</Paragraphs>
  <Slides>11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do Office</vt:lpstr>
      <vt:lpstr>  </vt:lpstr>
      <vt:lpstr>  </vt:lpstr>
      <vt:lpstr>  </vt:lpstr>
      <vt:lpstr>  </vt:lpstr>
      <vt:lpstr>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Wellington Aparecido de Oliveira</dc:creator>
  <cp:lastModifiedBy>Lina Amaral Nakata</cp:lastModifiedBy>
  <cp:revision>11</cp:revision>
  <dcterms:created xsi:type="dcterms:W3CDTF">2019-10-23T11:49:42Z</dcterms:created>
  <dcterms:modified xsi:type="dcterms:W3CDTF">2019-10-23T14:26:26Z</dcterms:modified>
</cp:coreProperties>
</file>